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84" r:id="rId6"/>
    <p:sldId id="287" r:id="rId7"/>
    <p:sldId id="290" r:id="rId8"/>
    <p:sldId id="293" r:id="rId9"/>
    <p:sldId id="291" r:id="rId10"/>
    <p:sldId id="298" r:id="rId11"/>
    <p:sldId id="258" r:id="rId12"/>
    <p:sldId id="297" r:id="rId13"/>
    <p:sldId id="294" r:id="rId14"/>
    <p:sldId id="265" r:id="rId15"/>
    <p:sldId id="295" r:id="rId16"/>
    <p:sldId id="282" r:id="rId17"/>
    <p:sldId id="296" r:id="rId18"/>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80"/>
    <a:srgbClr val="00FFFF"/>
    <a:srgbClr val="FF0066"/>
    <a:srgbClr val="FF66FF"/>
    <a:srgbClr val="339933"/>
    <a:srgbClr val="6666FF"/>
    <a:srgbClr val="FFCC00"/>
    <a:srgbClr val="2A9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464C8-1831-4B3C-8D02-889EB94E65D3}" v="4" dt="2024-09-17T15:29:35.4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p:cViewPr varScale="1">
        <p:scale>
          <a:sx n="82" d="100"/>
          <a:sy n="82" d="100"/>
        </p:scale>
        <p:origin x="1502" y="8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ona Brent" userId="b89bb975-0520-4bcf-9912-42733dcf6a33" providerId="ADAL" clId="{496464C8-1831-4B3C-8D02-889EB94E65D3}"/>
    <pc:docChg chg="custSel modSld">
      <pc:chgData name="Fiona Brent" userId="b89bb975-0520-4bcf-9912-42733dcf6a33" providerId="ADAL" clId="{496464C8-1831-4B3C-8D02-889EB94E65D3}" dt="2024-09-19T13:01:13.733" v="24" actId="1076"/>
      <pc:docMkLst>
        <pc:docMk/>
      </pc:docMkLst>
      <pc:sldChg chg="addSp delSp modSp mod">
        <pc:chgData name="Fiona Brent" userId="b89bb975-0520-4bcf-9912-42733dcf6a33" providerId="ADAL" clId="{496464C8-1831-4B3C-8D02-889EB94E65D3}" dt="2024-09-19T13:01:13.733" v="24" actId="1076"/>
        <pc:sldMkLst>
          <pc:docMk/>
          <pc:sldMk cId="2476670857" sldId="258"/>
        </pc:sldMkLst>
        <pc:picChg chg="add mod">
          <ac:chgData name="Fiona Brent" userId="b89bb975-0520-4bcf-9912-42733dcf6a33" providerId="ADAL" clId="{496464C8-1831-4B3C-8D02-889EB94E65D3}" dt="2024-09-19T13:01:13.733" v="24" actId="1076"/>
          <ac:picMkLst>
            <pc:docMk/>
            <pc:sldMk cId="2476670857" sldId="258"/>
            <ac:picMk id="4" creationId="{C7A10433-FFFF-4921-2857-B577DA18CADE}"/>
          </ac:picMkLst>
        </pc:picChg>
        <pc:picChg chg="del">
          <ac:chgData name="Fiona Brent" userId="b89bb975-0520-4bcf-9912-42733dcf6a33" providerId="ADAL" clId="{496464C8-1831-4B3C-8D02-889EB94E65D3}" dt="2024-09-19T12:59:53.434" v="21" actId="478"/>
          <ac:picMkLst>
            <pc:docMk/>
            <pc:sldMk cId="2476670857" sldId="258"/>
            <ac:picMk id="7" creationId="{6A82E4AB-2A51-E3C0-EEB4-C84DEDC65A9C}"/>
          </ac:picMkLst>
        </pc:picChg>
      </pc:sldChg>
      <pc:sldChg chg="addSp modSp mod">
        <pc:chgData name="Fiona Brent" userId="b89bb975-0520-4bcf-9912-42733dcf6a33" providerId="ADAL" clId="{496464C8-1831-4B3C-8D02-889EB94E65D3}" dt="2024-09-17T15:29:35.499" v="9"/>
        <pc:sldMkLst>
          <pc:docMk/>
          <pc:sldMk cId="0" sldId="282"/>
        </pc:sldMkLst>
        <pc:spChg chg="add mod">
          <ac:chgData name="Fiona Brent" userId="b89bb975-0520-4bcf-9912-42733dcf6a33" providerId="ADAL" clId="{496464C8-1831-4B3C-8D02-889EB94E65D3}" dt="2024-09-17T15:29:35.488" v="5"/>
          <ac:spMkLst>
            <pc:docMk/>
            <pc:sldMk cId="0" sldId="282"/>
            <ac:spMk id="2" creationId="{A780EF12-5E70-8D52-7302-DC9F32035274}"/>
          </ac:spMkLst>
        </pc:spChg>
        <pc:spChg chg="add mod">
          <ac:chgData name="Fiona Brent" userId="b89bb975-0520-4bcf-9912-42733dcf6a33" providerId="ADAL" clId="{496464C8-1831-4B3C-8D02-889EB94E65D3}" dt="2024-09-17T15:29:35.499" v="9"/>
          <ac:spMkLst>
            <pc:docMk/>
            <pc:sldMk cId="0" sldId="282"/>
            <ac:spMk id="3" creationId="{881742B7-DDE8-3E20-88AA-8410975ACDBC}"/>
          </ac:spMkLst>
        </pc:spChg>
      </pc:sldChg>
      <pc:sldChg chg="modSp mod">
        <pc:chgData name="Fiona Brent" userId="b89bb975-0520-4bcf-9912-42733dcf6a33" providerId="ADAL" clId="{496464C8-1831-4B3C-8D02-889EB94E65D3}" dt="2024-09-17T15:33:02.105" v="20" actId="20577"/>
        <pc:sldMkLst>
          <pc:docMk/>
          <pc:sldMk cId="0" sldId="291"/>
        </pc:sldMkLst>
        <pc:spChg chg="mod">
          <ac:chgData name="Fiona Brent" userId="b89bb975-0520-4bcf-9912-42733dcf6a33" providerId="ADAL" clId="{496464C8-1831-4B3C-8D02-889EB94E65D3}" dt="2024-09-17T15:33:02.105" v="20" actId="20577"/>
          <ac:spMkLst>
            <pc:docMk/>
            <pc:sldMk cId="0" sldId="291"/>
            <ac:spMk id="2" creationId="{00000000-0000-0000-0000-000000000000}"/>
          </ac:spMkLst>
        </pc:spChg>
      </pc:sldChg>
      <pc:sldChg chg="modSp mod">
        <pc:chgData name="Fiona Brent" userId="b89bb975-0520-4bcf-9912-42733dcf6a33" providerId="ADAL" clId="{496464C8-1831-4B3C-8D02-889EB94E65D3}" dt="2024-09-17T11:34:47.126" v="1" actId="20577"/>
        <pc:sldMkLst>
          <pc:docMk/>
          <pc:sldMk cId="1071785698" sldId="298"/>
        </pc:sldMkLst>
        <pc:spChg chg="mod">
          <ac:chgData name="Fiona Brent" userId="b89bb975-0520-4bcf-9912-42733dcf6a33" providerId="ADAL" clId="{496464C8-1831-4B3C-8D02-889EB94E65D3}" dt="2024-09-17T11:34:47.126" v="1" actId="20577"/>
          <ac:spMkLst>
            <pc:docMk/>
            <pc:sldMk cId="1071785698" sldId="298"/>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1" name="Rectangle 3"/>
          <p:cNvSpPr>
            <a:spLocks noGrp="1" noChangeArrowheads="1"/>
          </p:cNvSpPr>
          <p:nvPr>
            <p:ph type="dt" sz="quarter" idx="1"/>
          </p:nvPr>
        </p:nvSpPr>
        <p:spPr bwMode="auto">
          <a:xfrm>
            <a:off x="3851275"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en-US"/>
          </a:p>
        </p:txBody>
      </p:sp>
      <p:sp>
        <p:nvSpPr>
          <p:cNvPr id="12292" name="Rectangle 4"/>
          <p:cNvSpPr>
            <a:spLocks noGrp="1" noChangeArrowheads="1"/>
          </p:cNvSpPr>
          <p:nvPr>
            <p:ph type="ftr" sz="quarter" idx="2"/>
          </p:nvPr>
        </p:nvSpPr>
        <p:spPr bwMode="auto">
          <a:xfrm>
            <a:off x="0"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3" name="Rectangle 5"/>
          <p:cNvSpPr>
            <a:spLocks noGrp="1" noChangeArrowheads="1"/>
          </p:cNvSpPr>
          <p:nvPr>
            <p:ph type="sldNum" sz="quarter" idx="3"/>
          </p:nvPr>
        </p:nvSpPr>
        <p:spPr bwMode="auto">
          <a:xfrm>
            <a:off x="3851275"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F2A1786-AD5D-4087-8776-468AE31D0C7A}"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5938" name="Rectangle 2"/>
          <p:cNvSpPr>
            <a:spLocks noGrp="1" noChangeArrowheads="1"/>
          </p:cNvSpPr>
          <p:nvPr>
            <p:ph type="hdr" sz="quarter"/>
          </p:nvPr>
        </p:nvSpPr>
        <p:spPr bwMode="auto">
          <a:xfrm>
            <a:off x="0"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39" name="Rectangle 3"/>
          <p:cNvSpPr>
            <a:spLocks noGrp="1" noChangeArrowheads="1"/>
          </p:cNvSpPr>
          <p:nvPr>
            <p:ph type="dt" idx="1"/>
          </p:nvPr>
        </p:nvSpPr>
        <p:spPr bwMode="auto">
          <a:xfrm>
            <a:off x="3883025"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ltLang="en-US"/>
          </a:p>
        </p:txBody>
      </p:sp>
      <p:sp>
        <p:nvSpPr>
          <p:cNvPr id="2052" name="Rectangle 4"/>
          <p:cNvSpPr>
            <a:spLocks noGrp="1" noRot="1" noChangeAspect="1" noChangeArrowheads="1" noTextEdit="1"/>
          </p:cNvSpPr>
          <p:nvPr>
            <p:ph type="sldImg" idx="2"/>
          </p:nvPr>
        </p:nvSpPr>
        <p:spPr bwMode="auto">
          <a:xfrm>
            <a:off x="928688" y="762000"/>
            <a:ext cx="4976812" cy="37338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95941" name="Rectangle 5"/>
          <p:cNvSpPr>
            <a:spLocks noGrp="1" noChangeArrowheads="1"/>
          </p:cNvSpPr>
          <p:nvPr>
            <p:ph type="body" sz="quarter" idx="3"/>
          </p:nvPr>
        </p:nvSpPr>
        <p:spPr bwMode="auto">
          <a:xfrm>
            <a:off x="931863" y="4724400"/>
            <a:ext cx="4970462"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295942" name="Rectangle 6"/>
          <p:cNvSpPr>
            <a:spLocks noGrp="1" noChangeArrowheads="1"/>
          </p:cNvSpPr>
          <p:nvPr>
            <p:ph type="ftr" sz="quarter" idx="4"/>
          </p:nvPr>
        </p:nvSpPr>
        <p:spPr bwMode="auto">
          <a:xfrm>
            <a:off x="0"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43" name="Rectangle 7"/>
          <p:cNvSpPr>
            <a:spLocks noGrp="1" noChangeArrowheads="1"/>
          </p:cNvSpPr>
          <p:nvPr>
            <p:ph type="sldNum" sz="quarter" idx="5"/>
          </p:nvPr>
        </p:nvSpPr>
        <p:spPr bwMode="auto">
          <a:xfrm>
            <a:off x="3883025"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93D142E-EDF9-4B2D-AF07-EEAB8AF1F83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C76C024-C039-41BA-ABA3-8B6D391FC842}" type="slidenum">
              <a:rPr lang="en-US" altLang="en-US" smtClean="0"/>
              <a:pPr>
                <a:spcBef>
                  <a:spcPct val="0"/>
                </a:spcBef>
              </a:pPr>
              <a:t>1</a:t>
            </a:fld>
            <a:endParaRPr lang="en-US" altLang="en-US"/>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r>
              <a:rPr lang="en-GB" altLang="en-US">
                <a:latin typeface="Arial" panose="020B0604020202020204" pitchFamily="34" charset="0"/>
              </a:rPr>
              <a:t>Link to Website – Curriculum – Maths calculation strategy guidance.</a:t>
            </a:r>
          </a:p>
        </p:txBody>
      </p:sp>
      <p:sp>
        <p:nvSpPr>
          <p:cNvPr id="10244"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340CDAD-A6BF-4669-9DD6-BDBD39075EB3}" type="slidenum">
              <a:rPr lang="en-US" altLang="en-US" smtClean="0"/>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5C6FFE2-9443-441C-8A36-26DBD6EF04F1}" type="slidenum">
              <a:rPr lang="en-US" altLang="en-US" smtClean="0"/>
              <a:pPr>
                <a:spcBef>
                  <a:spcPct val="0"/>
                </a:spcBef>
              </a:pPr>
              <a:t>11</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7634500-016C-41DC-B600-270695F3C8B4}" type="slidenum">
              <a:rPr lang="en-US" altLang="en-US" smtClean="0"/>
              <a:pPr>
                <a:spcBef>
                  <a:spcPct val="0"/>
                </a:spcBef>
              </a:pPr>
              <a:t>13</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1BDB58C2-4EED-4680-BAAF-EB87AC64BD97}" type="slidenum">
              <a:rPr lang="en-US" altLang="en-US"/>
              <a:pPr>
                <a:defRPr/>
              </a:pPr>
              <a:t>‹#›</a:t>
            </a:fld>
            <a:endParaRPr lang="en-US" altLang="en-US"/>
          </a:p>
        </p:txBody>
      </p:sp>
    </p:spTree>
    <p:extLst>
      <p:ext uri="{BB962C8B-B14F-4D97-AF65-F5344CB8AC3E}">
        <p14:creationId xmlns:p14="http://schemas.microsoft.com/office/powerpoint/2010/main" val="4053448135"/>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E22C0471-10A0-47A7-B5CD-B8170775235B}" type="slidenum">
              <a:rPr lang="en-US" altLang="en-US"/>
              <a:pPr>
                <a:defRPr/>
              </a:pPr>
              <a:t>‹#›</a:t>
            </a:fld>
            <a:endParaRPr lang="en-US" altLang="en-US"/>
          </a:p>
        </p:txBody>
      </p:sp>
    </p:spTree>
    <p:extLst>
      <p:ext uri="{BB962C8B-B14F-4D97-AF65-F5344CB8AC3E}">
        <p14:creationId xmlns:p14="http://schemas.microsoft.com/office/powerpoint/2010/main" val="2313799262"/>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A386D7E-D174-43B3-AE64-231EA01ED209}" type="slidenum">
              <a:rPr lang="en-US" altLang="en-US"/>
              <a:pPr>
                <a:defRPr/>
              </a:pPr>
              <a:t>‹#›</a:t>
            </a:fld>
            <a:endParaRPr lang="en-US" altLang="en-US"/>
          </a:p>
        </p:txBody>
      </p:sp>
    </p:spTree>
    <p:extLst>
      <p:ext uri="{BB962C8B-B14F-4D97-AF65-F5344CB8AC3E}">
        <p14:creationId xmlns:p14="http://schemas.microsoft.com/office/powerpoint/2010/main" val="414754442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F358DAB-929C-43CD-ABD3-6B10682774EF}" type="slidenum">
              <a:rPr lang="en-US" altLang="en-US"/>
              <a:pPr>
                <a:defRPr/>
              </a:pPr>
              <a:t>‹#›</a:t>
            </a:fld>
            <a:endParaRPr lang="en-US" altLang="en-US"/>
          </a:p>
        </p:txBody>
      </p:sp>
    </p:spTree>
    <p:extLst>
      <p:ext uri="{BB962C8B-B14F-4D97-AF65-F5344CB8AC3E}">
        <p14:creationId xmlns:p14="http://schemas.microsoft.com/office/powerpoint/2010/main" val="1635926724"/>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03B7D888-D4D0-4F59-95BF-6A0222216096}" type="slidenum">
              <a:rPr lang="en-US" altLang="en-US"/>
              <a:pPr>
                <a:defRPr/>
              </a:pPr>
              <a:t>‹#›</a:t>
            </a:fld>
            <a:endParaRPr lang="en-US" altLang="en-US"/>
          </a:p>
        </p:txBody>
      </p:sp>
    </p:spTree>
    <p:extLst>
      <p:ext uri="{BB962C8B-B14F-4D97-AF65-F5344CB8AC3E}">
        <p14:creationId xmlns:p14="http://schemas.microsoft.com/office/powerpoint/2010/main" val="2079695807"/>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AA49E828-821A-4F02-9DC7-A88494A43A55}" type="slidenum">
              <a:rPr lang="en-US" altLang="en-US"/>
              <a:pPr>
                <a:defRPr/>
              </a:pPr>
              <a:t>‹#›</a:t>
            </a:fld>
            <a:endParaRPr lang="en-US" altLang="en-US"/>
          </a:p>
        </p:txBody>
      </p:sp>
    </p:spTree>
    <p:extLst>
      <p:ext uri="{BB962C8B-B14F-4D97-AF65-F5344CB8AC3E}">
        <p14:creationId xmlns:p14="http://schemas.microsoft.com/office/powerpoint/2010/main" val="375309914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80E3E640-C5D1-4977-B738-1CD6C443070C}" type="slidenum">
              <a:rPr lang="en-US" altLang="en-US"/>
              <a:pPr>
                <a:defRPr/>
              </a:pPr>
              <a:t>‹#›</a:t>
            </a:fld>
            <a:endParaRPr lang="en-US" altLang="en-US"/>
          </a:p>
        </p:txBody>
      </p:sp>
    </p:spTree>
    <p:extLst>
      <p:ext uri="{BB962C8B-B14F-4D97-AF65-F5344CB8AC3E}">
        <p14:creationId xmlns:p14="http://schemas.microsoft.com/office/powerpoint/2010/main" val="3795736295"/>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A6484B56-F57E-49A1-8CAB-686D9E2D43CA}" type="slidenum">
              <a:rPr lang="en-US" altLang="en-US"/>
              <a:pPr>
                <a:defRPr/>
              </a:pPr>
              <a:t>‹#›</a:t>
            </a:fld>
            <a:endParaRPr lang="en-US" altLang="en-US"/>
          </a:p>
        </p:txBody>
      </p:sp>
    </p:spTree>
    <p:extLst>
      <p:ext uri="{BB962C8B-B14F-4D97-AF65-F5344CB8AC3E}">
        <p14:creationId xmlns:p14="http://schemas.microsoft.com/office/powerpoint/2010/main" val="3685628995"/>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3F2260FC-26AA-46AB-9535-AA313126D672}" type="slidenum">
              <a:rPr lang="en-US" altLang="en-US"/>
              <a:pPr>
                <a:defRPr/>
              </a:pPr>
              <a:t>‹#›</a:t>
            </a:fld>
            <a:endParaRPr lang="en-US" altLang="en-US"/>
          </a:p>
        </p:txBody>
      </p:sp>
    </p:spTree>
    <p:extLst>
      <p:ext uri="{BB962C8B-B14F-4D97-AF65-F5344CB8AC3E}">
        <p14:creationId xmlns:p14="http://schemas.microsoft.com/office/powerpoint/2010/main" val="23431494"/>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D3BF47A8-9F4D-4769-8063-92D9F63AC125}" type="slidenum">
              <a:rPr lang="en-US" altLang="en-US"/>
              <a:pPr>
                <a:defRPr/>
              </a:pPr>
              <a:t>‹#›</a:t>
            </a:fld>
            <a:endParaRPr lang="en-US" altLang="en-US"/>
          </a:p>
        </p:txBody>
      </p:sp>
    </p:spTree>
    <p:extLst>
      <p:ext uri="{BB962C8B-B14F-4D97-AF65-F5344CB8AC3E}">
        <p14:creationId xmlns:p14="http://schemas.microsoft.com/office/powerpoint/2010/main" val="1226834198"/>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FA9F689C-0654-41F3-9723-67FEAB778E81}" type="slidenum">
              <a:rPr lang="en-US" altLang="en-US"/>
              <a:pPr>
                <a:defRPr/>
              </a:pPr>
              <a:t>‹#›</a:t>
            </a:fld>
            <a:endParaRPr lang="en-US" altLang="en-US"/>
          </a:p>
        </p:txBody>
      </p:sp>
    </p:spTree>
    <p:extLst>
      <p:ext uri="{BB962C8B-B14F-4D97-AF65-F5344CB8AC3E}">
        <p14:creationId xmlns:p14="http://schemas.microsoft.com/office/powerpoint/2010/main" val="26309747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00B0F0"/>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AD26714-6FA7-48AF-8376-5A7F3BE4E3D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wmf"/><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image" Target="../media/image18.wmf"/><Relationship Id="rId4"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92150" y="519659"/>
            <a:ext cx="7772400" cy="2959100"/>
          </a:xfrm>
        </p:spPr>
        <p:txBody>
          <a:bodyPr/>
          <a:lstStyle/>
          <a:p>
            <a:pPr eaLnBrk="1" hangingPunct="1"/>
            <a:br>
              <a:rPr lang="en-GB" altLang="en-US" dirty="0">
                <a:latin typeface="SassoonCRInfantMedium" pitchFamily="2" charset="0"/>
              </a:rPr>
            </a:br>
            <a:r>
              <a:rPr lang="en-GB" altLang="en-US" dirty="0">
                <a:latin typeface="SassoonCRInfantMedium" pitchFamily="2" charset="0"/>
              </a:rPr>
              <a:t>WELCOME TO STOKE DAMEREL</a:t>
            </a:r>
            <a:br>
              <a:rPr lang="en-GB" altLang="en-US" dirty="0">
                <a:latin typeface="SassoonCRInfantMedium" pitchFamily="2" charset="0"/>
              </a:rPr>
            </a:br>
            <a:r>
              <a:rPr lang="en-GB" altLang="en-US" dirty="0">
                <a:latin typeface="SassoonCRInfantMedium" pitchFamily="2" charset="0"/>
              </a:rPr>
              <a:t>PRIMARY ACADEMY</a:t>
            </a:r>
            <a:br>
              <a:rPr lang="en-GB" altLang="en-US" dirty="0">
                <a:latin typeface="SassoonCRInfantMedium" pitchFamily="2" charset="0"/>
              </a:rPr>
            </a:br>
            <a:br>
              <a:rPr lang="en-GB" altLang="en-US" dirty="0">
                <a:latin typeface="SassoonCRInfantMedium" pitchFamily="2" charset="0"/>
              </a:rPr>
            </a:br>
            <a:br>
              <a:rPr lang="en-GB" altLang="en-US" dirty="0">
                <a:latin typeface="SassoonCRInfantMedium" pitchFamily="2" charset="0"/>
              </a:rPr>
            </a:br>
            <a:endParaRPr lang="en-US" altLang="en-US" dirty="0">
              <a:latin typeface="SassoonCRInfantMedium" pitchFamily="2" charset="0"/>
            </a:endParaRPr>
          </a:p>
        </p:txBody>
      </p:sp>
      <p:sp>
        <p:nvSpPr>
          <p:cNvPr id="4099" name="Rectangle 3"/>
          <p:cNvSpPr>
            <a:spLocks noGrp="1" noChangeArrowheads="1"/>
          </p:cNvSpPr>
          <p:nvPr>
            <p:ph type="subTitle" idx="1"/>
          </p:nvPr>
        </p:nvSpPr>
        <p:spPr>
          <a:xfrm>
            <a:off x="1377950" y="2475459"/>
            <a:ext cx="6400800" cy="609600"/>
          </a:xfrm>
        </p:spPr>
        <p:txBody>
          <a:bodyPr/>
          <a:lstStyle/>
          <a:p>
            <a:br>
              <a:rPr lang="en-GB" altLang="en-US" dirty="0">
                <a:latin typeface="SassoonCRInfant" pitchFamily="2" charset="0"/>
              </a:rPr>
            </a:br>
            <a:r>
              <a:rPr lang="en-GB" altLang="en-US" dirty="0">
                <a:latin typeface="SassoonCRInfantMedium"/>
              </a:rPr>
              <a:t>Year 2</a:t>
            </a:r>
            <a:br>
              <a:rPr lang="en-GB" altLang="en-US" dirty="0">
                <a:latin typeface="SassoonCRInfantMedium" pitchFamily="2" charset="0"/>
              </a:rPr>
            </a:br>
            <a:r>
              <a:rPr lang="en-GB" altLang="en-US" dirty="0">
                <a:latin typeface="SassoonCRInfant"/>
              </a:rPr>
              <a:t>September 2024 </a:t>
            </a:r>
            <a:endParaRPr lang="en-US" altLang="en-US" dirty="0">
              <a:latin typeface="SassoonCRInfant"/>
            </a:endParaRPr>
          </a:p>
        </p:txBody>
      </p:sp>
      <p:pic>
        <p:nvPicPr>
          <p:cNvPr id="4102" name="Picture 8" descr="Children - Lets Break It Down | Free clip art, Kids clipart,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4077072"/>
            <a:ext cx="3599979" cy="2393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8" descr="Stoke Damerel Primary Academy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dirty="0">
                <a:latin typeface="SassoonCRInfantMedium" pitchFamily="2" charset="0"/>
              </a:rPr>
              <a:t>STAFFING</a:t>
            </a:r>
            <a:br>
              <a:rPr lang="en-GB" altLang="en-US" dirty="0">
                <a:latin typeface="SassoonCRInfantMedium" pitchFamily="2" charset="0"/>
              </a:rPr>
            </a:br>
            <a:r>
              <a:rPr lang="en-GB" altLang="en-US" sz="3000" dirty="0">
                <a:latin typeface="SassoonCRInfantMedium" pitchFamily="2" charset="0"/>
              </a:rPr>
              <a:t>The Year 2 classes are:</a:t>
            </a:r>
            <a:br>
              <a:rPr lang="en-GB" altLang="en-US" sz="3000" dirty="0">
                <a:latin typeface="SassoonCRInfantMedium" pitchFamily="2" charset="0"/>
              </a:rPr>
            </a:br>
            <a:r>
              <a:rPr lang="en-GB" altLang="en-US" sz="3000" dirty="0">
                <a:latin typeface="SassoonCRInfantMedium" pitchFamily="2" charset="0"/>
              </a:rPr>
              <a:t> </a:t>
            </a:r>
            <a:endParaRPr lang="en-GB" altLang="en-US" sz="3000" dirty="0">
              <a:solidFill>
                <a:srgbClr val="0070C0"/>
              </a:solidFill>
              <a:latin typeface="SassoonCRInfantMedium" pitchFamily="2" charset="0"/>
            </a:endParaRPr>
          </a:p>
        </p:txBody>
      </p:sp>
      <p:sp>
        <p:nvSpPr>
          <p:cNvPr id="6147" name="Text Placeholder 1"/>
          <p:cNvSpPr>
            <a:spLocks noGrp="1"/>
          </p:cNvSpPr>
          <p:nvPr>
            <p:ph type="body" idx="1"/>
          </p:nvPr>
        </p:nvSpPr>
        <p:spPr>
          <a:xfrm>
            <a:off x="457200" y="1268413"/>
            <a:ext cx="4040188" cy="639762"/>
          </a:xfrm>
        </p:spPr>
        <p:txBody>
          <a:bodyPr/>
          <a:lstStyle/>
          <a:p>
            <a:pPr algn="ctr"/>
            <a:r>
              <a:rPr lang="en-GB" altLang="en-US"/>
              <a:t>Hundred Acre Wood</a:t>
            </a:r>
          </a:p>
        </p:txBody>
      </p:sp>
      <p:sp>
        <p:nvSpPr>
          <p:cNvPr id="6148" name="Content Placeholder 2"/>
          <p:cNvSpPr>
            <a:spLocks noGrp="1"/>
          </p:cNvSpPr>
          <p:nvPr>
            <p:ph sz="half" idx="2"/>
          </p:nvPr>
        </p:nvSpPr>
        <p:spPr>
          <a:xfrm>
            <a:off x="251519" y="2060575"/>
            <a:ext cx="4393505" cy="3951288"/>
          </a:xfrm>
        </p:spPr>
        <p:txBody>
          <a:bodyPr/>
          <a:lstStyle/>
          <a:p>
            <a:pPr>
              <a:defRPr/>
            </a:pPr>
            <a:r>
              <a:rPr lang="en-GB" altLang="en-US" dirty="0"/>
              <a:t>Teacher: </a:t>
            </a:r>
          </a:p>
          <a:p>
            <a:pPr marL="0" indent="0">
              <a:buFontTx/>
              <a:buNone/>
              <a:defRPr/>
            </a:pPr>
            <a:endParaRPr lang="en-GB" altLang="en-US" dirty="0"/>
          </a:p>
          <a:p>
            <a:pPr marL="0" indent="0">
              <a:buFontTx/>
              <a:buNone/>
              <a:defRPr/>
            </a:pPr>
            <a:endParaRPr lang="en-GB" altLang="en-US" dirty="0"/>
          </a:p>
          <a:p>
            <a:pPr>
              <a:defRPr/>
            </a:pPr>
            <a:endParaRPr lang="en-GB" altLang="en-US" dirty="0"/>
          </a:p>
          <a:p>
            <a:pPr marL="0" indent="0">
              <a:buNone/>
              <a:defRPr/>
            </a:pPr>
            <a:endParaRPr lang="en-GB" altLang="en-US" dirty="0"/>
          </a:p>
          <a:p>
            <a:pPr>
              <a:defRPr/>
            </a:pPr>
            <a:r>
              <a:rPr lang="en-GB" altLang="en-US" dirty="0"/>
              <a:t>TA: </a:t>
            </a:r>
          </a:p>
        </p:txBody>
      </p:sp>
      <p:sp>
        <p:nvSpPr>
          <p:cNvPr id="6149" name="Text Placeholder 3"/>
          <p:cNvSpPr>
            <a:spLocks noGrp="1"/>
          </p:cNvSpPr>
          <p:nvPr>
            <p:ph type="body" sz="quarter" idx="3"/>
          </p:nvPr>
        </p:nvSpPr>
        <p:spPr>
          <a:xfrm>
            <a:off x="4645025" y="1268413"/>
            <a:ext cx="4041775" cy="639762"/>
          </a:xfrm>
        </p:spPr>
        <p:txBody>
          <a:bodyPr/>
          <a:lstStyle/>
          <a:p>
            <a:pPr algn="ctr"/>
            <a:r>
              <a:rPr lang="en-GB" altLang="en-US"/>
              <a:t>Secret Garden</a:t>
            </a:r>
          </a:p>
        </p:txBody>
      </p:sp>
      <p:sp>
        <p:nvSpPr>
          <p:cNvPr id="3078" name="Content Placeholder 4"/>
          <p:cNvSpPr>
            <a:spLocks noGrp="1"/>
          </p:cNvSpPr>
          <p:nvPr>
            <p:ph sz="quarter" idx="4"/>
          </p:nvPr>
        </p:nvSpPr>
        <p:spPr>
          <a:xfrm>
            <a:off x="4645025" y="2060575"/>
            <a:ext cx="4041775" cy="3951288"/>
          </a:xfrm>
        </p:spPr>
        <p:txBody>
          <a:bodyPr/>
          <a:lstStyle/>
          <a:p>
            <a:pPr>
              <a:defRPr/>
            </a:pPr>
            <a:r>
              <a:rPr lang="en-GB" altLang="en-US" dirty="0"/>
              <a:t>Teacher: </a:t>
            </a:r>
          </a:p>
          <a:p>
            <a:pPr marL="0" indent="0" algn="ctr">
              <a:buFontTx/>
              <a:buNone/>
              <a:defRPr/>
            </a:pPr>
            <a:endParaRPr lang="en-GB" altLang="en-US" dirty="0"/>
          </a:p>
          <a:p>
            <a:pPr>
              <a:defRPr/>
            </a:pPr>
            <a:endParaRPr lang="en-GB" altLang="en-US" dirty="0"/>
          </a:p>
          <a:p>
            <a:pPr>
              <a:defRPr/>
            </a:pPr>
            <a:endParaRPr lang="en-GB" altLang="en-US" dirty="0"/>
          </a:p>
          <a:p>
            <a:pPr marL="0" indent="0">
              <a:buFontTx/>
              <a:buNone/>
              <a:defRPr/>
            </a:pPr>
            <a:endParaRPr lang="en-GB" altLang="en-US" dirty="0"/>
          </a:p>
          <a:p>
            <a:pPr>
              <a:defRPr/>
            </a:pPr>
            <a:r>
              <a:rPr lang="en-GB" altLang="en-US" dirty="0"/>
              <a:t>TA: </a:t>
            </a:r>
          </a:p>
          <a:p>
            <a:pPr marL="0" indent="0">
              <a:buFontTx/>
              <a:buNone/>
              <a:defRPr/>
            </a:pPr>
            <a:endParaRPr lang="en-GB" altLang="en-US" dirty="0"/>
          </a:p>
        </p:txBody>
      </p:sp>
      <p:pic>
        <p:nvPicPr>
          <p:cNvPr id="3" name="Picture 2">
            <a:extLst>
              <a:ext uri="{FF2B5EF4-FFF2-40B4-BE49-F238E27FC236}">
                <a16:creationId xmlns:a16="http://schemas.microsoft.com/office/drawing/2014/main" id="{7D9C0627-4484-D28F-9570-4DC1AF436245}"/>
              </a:ext>
            </a:extLst>
          </p:cNvPr>
          <p:cNvPicPr>
            <a:picLocks noChangeAspect="1"/>
          </p:cNvPicPr>
          <p:nvPr/>
        </p:nvPicPr>
        <p:blipFill rotWithShape="1">
          <a:blip r:embed="rId2"/>
          <a:srcRect l="36608" r="30751"/>
          <a:stretch/>
        </p:blipFill>
        <p:spPr>
          <a:xfrm>
            <a:off x="6665911" y="4544138"/>
            <a:ext cx="1582993" cy="1946126"/>
          </a:xfrm>
          <a:prstGeom prst="rect">
            <a:avLst/>
          </a:prstGeom>
        </p:spPr>
      </p:pic>
      <p:pic>
        <p:nvPicPr>
          <p:cNvPr id="4" name="Picture 3">
            <a:extLst>
              <a:ext uri="{FF2B5EF4-FFF2-40B4-BE49-F238E27FC236}">
                <a16:creationId xmlns:a16="http://schemas.microsoft.com/office/drawing/2014/main" id="{03685790-FE49-AFAF-DDAD-606F020754E6}"/>
              </a:ext>
            </a:extLst>
          </p:cNvPr>
          <p:cNvPicPr>
            <a:picLocks noChangeAspect="1"/>
          </p:cNvPicPr>
          <p:nvPr/>
        </p:nvPicPr>
        <p:blipFill rotWithShape="1">
          <a:blip r:embed="rId2"/>
          <a:srcRect l="69958"/>
          <a:stretch/>
        </p:blipFill>
        <p:spPr>
          <a:xfrm>
            <a:off x="2171108" y="4297611"/>
            <a:ext cx="1445838" cy="1931315"/>
          </a:xfrm>
          <a:prstGeom prst="rect">
            <a:avLst/>
          </a:prstGeom>
        </p:spPr>
      </p:pic>
      <p:pic>
        <p:nvPicPr>
          <p:cNvPr id="5" name="Picture 4">
            <a:extLst>
              <a:ext uri="{FF2B5EF4-FFF2-40B4-BE49-F238E27FC236}">
                <a16:creationId xmlns:a16="http://schemas.microsoft.com/office/drawing/2014/main" id="{7383731A-66EA-0068-DD56-0A618F1CCD54}"/>
              </a:ext>
            </a:extLst>
          </p:cNvPr>
          <p:cNvPicPr>
            <a:picLocks noChangeAspect="1"/>
          </p:cNvPicPr>
          <p:nvPr/>
        </p:nvPicPr>
        <p:blipFill rotWithShape="1">
          <a:blip r:embed="rId2"/>
          <a:srcRect r="66694"/>
          <a:stretch/>
        </p:blipFill>
        <p:spPr>
          <a:xfrm>
            <a:off x="6665912" y="2136373"/>
            <a:ext cx="1582993" cy="1907254"/>
          </a:xfrm>
          <a:prstGeom prst="rect">
            <a:avLst/>
          </a:prstGeom>
        </p:spPr>
      </p:pic>
      <p:pic>
        <p:nvPicPr>
          <p:cNvPr id="6" name="Picture 5" descr="A person smiling for a picture&#10;&#10;Description automatically generated">
            <a:extLst>
              <a:ext uri="{FF2B5EF4-FFF2-40B4-BE49-F238E27FC236}">
                <a16:creationId xmlns:a16="http://schemas.microsoft.com/office/drawing/2014/main" id="{664B3D67-FEFD-7698-B357-D5E4586229E1}"/>
              </a:ext>
            </a:extLst>
          </p:cNvPr>
          <p:cNvPicPr>
            <a:picLocks noChangeAspect="1"/>
          </p:cNvPicPr>
          <p:nvPr/>
        </p:nvPicPr>
        <p:blipFill rotWithShape="1">
          <a:blip r:embed="rId3"/>
          <a:srcRect l="32852" r="32852"/>
          <a:stretch/>
        </p:blipFill>
        <p:spPr>
          <a:xfrm>
            <a:off x="2072786" y="2034409"/>
            <a:ext cx="1642482" cy="1907254"/>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3200">
                <a:latin typeface="SassoonCRInfantMedium" pitchFamily="2" charset="0"/>
              </a:rPr>
              <a:t>DEVELOPING SKILLS AND ATTITUDES</a:t>
            </a:r>
          </a:p>
        </p:txBody>
      </p:sp>
      <p:sp>
        <p:nvSpPr>
          <p:cNvPr id="4" name="Rounded Rectangular Callout 3"/>
          <p:cNvSpPr/>
          <p:nvPr/>
        </p:nvSpPr>
        <p:spPr>
          <a:xfrm>
            <a:off x="6808788" y="1100138"/>
            <a:ext cx="1944687" cy="1079500"/>
          </a:xfrm>
          <a:prstGeom prst="wedgeRoundRectCallou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have a go</a:t>
            </a:r>
          </a:p>
        </p:txBody>
      </p:sp>
      <p:sp>
        <p:nvSpPr>
          <p:cNvPr id="5" name="Rounded Rectangular Callout 4"/>
          <p:cNvSpPr/>
          <p:nvPr/>
        </p:nvSpPr>
        <p:spPr>
          <a:xfrm>
            <a:off x="4449763" y="4800600"/>
            <a:ext cx="2160587" cy="1196975"/>
          </a:xfrm>
          <a:prstGeom prst="wedgeRoundRectCallout">
            <a:avLst>
              <a:gd name="adj1" fmla="val 51945"/>
              <a:gd name="adj2" fmla="val -8885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keep trying until I can do it</a:t>
            </a:r>
          </a:p>
        </p:txBody>
      </p:sp>
      <p:sp>
        <p:nvSpPr>
          <p:cNvPr id="6" name="Oval Callout 5"/>
          <p:cNvSpPr/>
          <p:nvPr/>
        </p:nvSpPr>
        <p:spPr>
          <a:xfrm>
            <a:off x="4194175" y="2957513"/>
            <a:ext cx="2092325" cy="1368425"/>
          </a:xfrm>
          <a:prstGeom prst="wedgeEllipseCallout">
            <a:avLst>
              <a:gd name="adj1" fmla="val 60024"/>
              <a:gd name="adj2" fmla="val -43040"/>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am curious about the world around me</a:t>
            </a:r>
          </a:p>
        </p:txBody>
      </p:sp>
      <p:sp>
        <p:nvSpPr>
          <p:cNvPr id="7" name="Rounded Rectangular Callout 6"/>
          <p:cNvSpPr/>
          <p:nvPr/>
        </p:nvSpPr>
        <p:spPr>
          <a:xfrm>
            <a:off x="6988175" y="5489575"/>
            <a:ext cx="1584325" cy="1081088"/>
          </a:xfrm>
          <a:prstGeom prst="wedgeRoundRectCallout">
            <a:avLst>
              <a:gd name="adj1" fmla="val -32160"/>
              <a:gd name="adj2" fmla="val -65558"/>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understand how others feel</a:t>
            </a:r>
          </a:p>
        </p:txBody>
      </p:sp>
      <p:sp>
        <p:nvSpPr>
          <p:cNvPr id="8" name="Rounded Rectangular Callout 7"/>
          <p:cNvSpPr/>
          <p:nvPr/>
        </p:nvSpPr>
        <p:spPr>
          <a:xfrm>
            <a:off x="4703763" y="1484313"/>
            <a:ext cx="1582737" cy="1079500"/>
          </a:xfrm>
          <a:prstGeom prst="wedgeRoundRectCallout">
            <a:avLst>
              <a:gd name="adj1" fmla="val 49359"/>
              <a:gd name="adj2" fmla="val 6566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enjoy challenge</a:t>
            </a:r>
          </a:p>
        </p:txBody>
      </p:sp>
      <p:sp>
        <p:nvSpPr>
          <p:cNvPr id="9" name="Oval Callout 8"/>
          <p:cNvSpPr/>
          <p:nvPr/>
        </p:nvSpPr>
        <p:spPr>
          <a:xfrm>
            <a:off x="6808788" y="3644900"/>
            <a:ext cx="2274887" cy="1441450"/>
          </a:xfrm>
          <a:prstGeom prst="wedgeEllipseCallout">
            <a:avLst>
              <a:gd name="adj1" fmla="val -32103"/>
              <a:gd name="adj2" fmla="val -54886"/>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I’ve got my own ideas that I’d like to try</a:t>
            </a:r>
          </a:p>
        </p:txBody>
      </p:sp>
      <p:pic>
        <p:nvPicPr>
          <p:cNvPr id="7177" name="Picture 2" descr="Image result for reading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2465388"/>
            <a:ext cx="127476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p:cNvPicPr>
            <a:picLocks noChangeAspect="1" noChangeArrowheads="1"/>
          </p:cNvPicPr>
          <p:nvPr/>
        </p:nvPicPr>
        <p:blipFill>
          <a:blip r:embed="rId3">
            <a:extLst>
              <a:ext uri="{28A0092B-C50C-407E-A947-70E740481C1C}">
                <a14:useLocalDpi xmlns:a14="http://schemas.microsoft.com/office/drawing/2010/main" val="0"/>
              </a:ext>
            </a:extLst>
          </a:blip>
          <a:srcRect l="18893" t="16479" r="54134" b="9583"/>
          <a:stretch>
            <a:fillRect/>
          </a:stretch>
        </p:blipFill>
        <p:spPr bwMode="auto">
          <a:xfrm>
            <a:off x="323850" y="1019175"/>
            <a:ext cx="3671888" cy="5551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67544" y="274638"/>
            <a:ext cx="7570787" cy="993775"/>
          </a:xfrm>
        </p:spPr>
        <p:txBody>
          <a:bodyPr/>
          <a:lstStyle/>
          <a:p>
            <a:r>
              <a:rPr lang="en-GB" altLang="en-US" sz="3600" dirty="0">
                <a:solidFill>
                  <a:srgbClr val="000000"/>
                </a:solidFill>
                <a:latin typeface="SassoonCRInfantMedium" pitchFamily="2" charset="0"/>
              </a:rPr>
              <a:t>How we support learning in Reading</a:t>
            </a:r>
            <a:endParaRPr lang="en-GB" altLang="en-US" sz="3600" dirty="0">
              <a:latin typeface="SassoonCRInfantMedium" pitchFamily="2" charset="0"/>
            </a:endParaRPr>
          </a:p>
        </p:txBody>
      </p:sp>
      <p:sp>
        <p:nvSpPr>
          <p:cNvPr id="6147" name="Content Placeholder 2"/>
          <p:cNvSpPr>
            <a:spLocks noGrp="1"/>
          </p:cNvSpPr>
          <p:nvPr>
            <p:ph idx="1"/>
          </p:nvPr>
        </p:nvSpPr>
        <p:spPr>
          <a:xfrm>
            <a:off x="251520" y="1052736"/>
            <a:ext cx="8676456" cy="5326062"/>
          </a:xfrm>
        </p:spPr>
        <p:txBody>
          <a:bodyPr/>
          <a:lstStyle/>
          <a:p>
            <a:pPr>
              <a:defRPr/>
            </a:pPr>
            <a:r>
              <a:rPr lang="en-GB" altLang="en-US" sz="1800" dirty="0">
                <a:solidFill>
                  <a:srgbClr val="000000"/>
                </a:solidFill>
                <a:latin typeface="SassoonCRInfantMedium" pitchFamily="2" charset="0"/>
              </a:rPr>
              <a:t>Daily reading and phonics through Read Write Inc.</a:t>
            </a:r>
          </a:p>
          <a:p>
            <a:pPr>
              <a:defRPr/>
            </a:pPr>
            <a:r>
              <a:rPr lang="en-GB" altLang="en-US" sz="1800" dirty="0">
                <a:solidFill>
                  <a:srgbClr val="000000"/>
                </a:solidFill>
                <a:latin typeface="SassoonCRInfantMedium" pitchFamily="2" charset="0"/>
              </a:rPr>
              <a:t>Independence and choice of books </a:t>
            </a:r>
          </a:p>
          <a:p>
            <a:pPr>
              <a:defRPr/>
            </a:pPr>
            <a:r>
              <a:rPr lang="en-GB" altLang="en-US" sz="1800" dirty="0">
                <a:solidFill>
                  <a:srgbClr val="000000"/>
                </a:solidFill>
                <a:latin typeface="SassoonCRInfantMedium" pitchFamily="2" charset="0"/>
              </a:rPr>
              <a:t>Sharing whole class books</a:t>
            </a:r>
          </a:p>
          <a:p>
            <a:pPr>
              <a:defRPr/>
            </a:pPr>
            <a:r>
              <a:rPr lang="en-GB" altLang="en-US" sz="1800" dirty="0">
                <a:solidFill>
                  <a:srgbClr val="000000"/>
                </a:solidFill>
                <a:latin typeface="SassoonCRInfantMedium" pitchFamily="2" charset="0"/>
              </a:rPr>
              <a:t>Setting an example as staff who love reading!</a:t>
            </a:r>
          </a:p>
          <a:p>
            <a:pPr>
              <a:defRPr/>
            </a:pPr>
            <a:endParaRPr lang="en-GB" altLang="en-US" sz="2000" dirty="0">
              <a:solidFill>
                <a:srgbClr val="000000"/>
              </a:solidFill>
              <a:latin typeface="SassoonCRInfantMedium" pitchFamily="2" charset="0"/>
            </a:endParaRPr>
          </a:p>
          <a:p>
            <a:pPr marL="0" indent="0">
              <a:buFontTx/>
              <a:buNone/>
              <a:defRPr/>
            </a:pPr>
            <a:r>
              <a:rPr lang="en-GB" altLang="en-US" sz="3600" dirty="0">
                <a:solidFill>
                  <a:srgbClr val="000000"/>
                </a:solidFill>
                <a:latin typeface="SassoonCRInfantMedium" pitchFamily="2" charset="0"/>
              </a:rPr>
              <a:t>How you can support learning in Reading</a:t>
            </a:r>
          </a:p>
          <a:p>
            <a:pPr>
              <a:defRPr/>
            </a:pPr>
            <a:r>
              <a:rPr lang="en-GB" altLang="en-US" sz="1800" dirty="0">
                <a:solidFill>
                  <a:srgbClr val="000000"/>
                </a:solidFill>
                <a:latin typeface="SassoonCRInfantMedium" pitchFamily="2" charset="0"/>
              </a:rPr>
              <a:t>Listen to your child read and talk about the books they are reading</a:t>
            </a:r>
          </a:p>
          <a:p>
            <a:pPr>
              <a:defRPr/>
            </a:pPr>
            <a:r>
              <a:rPr lang="en-GB" altLang="en-US" sz="1800" dirty="0">
                <a:solidFill>
                  <a:srgbClr val="000000"/>
                </a:solidFill>
                <a:latin typeface="SassoonCRInfantMedium" pitchFamily="2" charset="0"/>
              </a:rPr>
              <a:t>Encourage them to read a little EVERY DAY!!!</a:t>
            </a:r>
          </a:p>
          <a:p>
            <a:pPr>
              <a:defRPr/>
            </a:pPr>
            <a:r>
              <a:rPr lang="en-GB" altLang="en-US" sz="1800" dirty="0">
                <a:solidFill>
                  <a:srgbClr val="000000"/>
                </a:solidFill>
                <a:latin typeface="SassoonCRInfantMedium" pitchFamily="2" charset="0"/>
              </a:rPr>
              <a:t>Please record in the reading record – your child will want to collect stars for their bookmark and </a:t>
            </a:r>
            <a:r>
              <a:rPr lang="en-GB" altLang="en-US" sz="1800" b="1" u="sng" dirty="0">
                <a:solidFill>
                  <a:srgbClr val="000000"/>
                </a:solidFill>
                <a:latin typeface="SassoonCRInfantMedium" pitchFamily="2" charset="0"/>
              </a:rPr>
              <a:t>send it to school daily</a:t>
            </a:r>
          </a:p>
          <a:p>
            <a:pPr>
              <a:defRPr/>
            </a:pPr>
            <a:r>
              <a:rPr lang="en-GB" altLang="en-US" sz="1800" dirty="0">
                <a:solidFill>
                  <a:srgbClr val="000000"/>
                </a:solidFill>
                <a:latin typeface="SassoonCRInfantMedium" pitchFamily="2" charset="0"/>
              </a:rPr>
              <a:t>We will change reading books every Friday</a:t>
            </a:r>
          </a:p>
          <a:p>
            <a:pPr>
              <a:defRPr/>
            </a:pPr>
            <a:r>
              <a:rPr lang="en-GB" altLang="en-US" sz="1800" dirty="0">
                <a:solidFill>
                  <a:srgbClr val="000000"/>
                </a:solidFill>
                <a:latin typeface="SassoonCRInfantMedium" pitchFamily="2" charset="0"/>
              </a:rPr>
              <a:t>Your child may also bring home a Book Bag Book which links directly to what they have learnt in their Read, Write Inc. group. Please ensure that this is kept in their book bag as it will be changed every few days. Once they are a more confident readers they won’t have a book bag book but will have class reading books.</a:t>
            </a:r>
          </a:p>
          <a:p>
            <a:pPr marL="0" indent="0">
              <a:buFontTx/>
              <a:buNone/>
              <a:defRPr/>
            </a:pPr>
            <a:endParaRPr lang="en-GB" altLang="en-US" dirty="0"/>
          </a:p>
        </p:txBody>
      </p:sp>
      <p:pic>
        <p:nvPicPr>
          <p:cNvPr id="8196" name="Picture 5" descr="Image result for reading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054241"/>
            <a:ext cx="1224136" cy="16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68313" y="0"/>
            <a:ext cx="8229600" cy="1143000"/>
          </a:xfrm>
        </p:spPr>
        <p:txBody>
          <a:bodyPr/>
          <a:lstStyle/>
          <a:p>
            <a:r>
              <a:rPr lang="en-GB" altLang="en-US" sz="3600">
                <a:latin typeface="SassoonCRInfantMedium" pitchFamily="2" charset="0"/>
              </a:rPr>
              <a:t>How we support learning in Mathematics</a:t>
            </a:r>
          </a:p>
        </p:txBody>
      </p:sp>
      <p:sp>
        <p:nvSpPr>
          <p:cNvPr id="12291" name="Content Placeholder 2"/>
          <p:cNvSpPr>
            <a:spLocks noGrp="1"/>
          </p:cNvSpPr>
          <p:nvPr>
            <p:ph idx="1"/>
          </p:nvPr>
        </p:nvSpPr>
        <p:spPr>
          <a:xfrm>
            <a:off x="0" y="1162050"/>
            <a:ext cx="9144000" cy="5156200"/>
          </a:xfrm>
        </p:spPr>
        <p:txBody>
          <a:bodyPr/>
          <a:lstStyle/>
          <a:p>
            <a:pPr>
              <a:defRPr/>
            </a:pPr>
            <a:r>
              <a:rPr lang="en-GB" altLang="en-US" sz="2000" dirty="0">
                <a:latin typeface="SassoonCRInfantMedium" panose="02000603020000020003" pitchFamily="2" charset="0"/>
              </a:rPr>
              <a:t>Daily maths and mental arithmetic lessons.</a:t>
            </a:r>
          </a:p>
          <a:p>
            <a:pPr>
              <a:defRPr/>
            </a:pPr>
            <a:r>
              <a:rPr lang="en-GB" altLang="en-US" sz="2000" dirty="0">
                <a:latin typeface="SassoonCRInfantMedium" panose="02000603020000020003" pitchFamily="2" charset="0"/>
              </a:rPr>
              <a:t>Focus on understanding by teaching with the </a:t>
            </a:r>
          </a:p>
          <a:p>
            <a:pPr marL="0" indent="0">
              <a:buFontTx/>
              <a:buNone/>
              <a:defRPr/>
            </a:pPr>
            <a:r>
              <a:rPr lang="en-GB" altLang="en-US" sz="2000" dirty="0">
                <a:latin typeface="SassoonCRInfantMedium" panose="02000603020000020003" pitchFamily="2" charset="0"/>
              </a:rPr>
              <a:t>     </a:t>
            </a:r>
            <a:r>
              <a:rPr lang="en-GB" altLang="en-US" sz="2000" b="1" dirty="0">
                <a:latin typeface="SassoonCRInfantMedium" panose="02000603020000020003" pitchFamily="2" charset="0"/>
              </a:rPr>
              <a:t>concrete (objects), pictorial (pictures), abstract (written) method </a:t>
            </a:r>
          </a:p>
          <a:p>
            <a:pPr marL="0" indent="0" algn="ctr">
              <a:buFontTx/>
              <a:buNone/>
              <a:defRPr/>
            </a:pPr>
            <a:endParaRPr lang="en-GB" altLang="en-US" sz="3600" dirty="0">
              <a:latin typeface="SassoonCRInfantMedium" pitchFamily="2" charset="0"/>
            </a:endParaRPr>
          </a:p>
          <a:p>
            <a:pPr marL="0" indent="0" algn="ctr">
              <a:buFontTx/>
              <a:buNone/>
              <a:defRPr/>
            </a:pPr>
            <a:endParaRPr lang="en-GB" altLang="en-US" sz="3600" dirty="0">
              <a:latin typeface="SassoonCRInfantMedium" pitchFamily="2" charset="0"/>
            </a:endParaRPr>
          </a:p>
          <a:p>
            <a:pPr marL="0" indent="0" algn="ctr">
              <a:buFontTx/>
              <a:buNone/>
              <a:defRPr/>
            </a:pPr>
            <a:endParaRPr lang="en-GB" altLang="en-US" sz="3600" dirty="0">
              <a:latin typeface="SassoonCRInfantMedium" pitchFamily="2" charset="0"/>
            </a:endParaRPr>
          </a:p>
          <a:p>
            <a:pPr marL="0" indent="0" algn="ctr">
              <a:buFontTx/>
              <a:buNone/>
              <a:defRPr/>
            </a:pPr>
            <a:r>
              <a:rPr lang="en-GB" altLang="en-US" sz="3600" dirty="0">
                <a:latin typeface="SassoonCRInfantMedium" pitchFamily="2" charset="0"/>
              </a:rPr>
              <a:t>How you can support learning in Mathematics</a:t>
            </a:r>
            <a:endParaRPr lang="en-GB" altLang="en-US" sz="3600" dirty="0">
              <a:latin typeface="Comic Sans MS" pitchFamily="66" charset="0"/>
            </a:endParaRPr>
          </a:p>
          <a:p>
            <a:pPr>
              <a:defRPr/>
            </a:pPr>
            <a:r>
              <a:rPr lang="en-GB" altLang="en-US" sz="2000" dirty="0">
                <a:latin typeface="SassoonCRInfantMedium" panose="02000603020000020003" pitchFamily="2" charset="0"/>
              </a:rPr>
              <a:t>Support through Times Tables </a:t>
            </a:r>
            <a:r>
              <a:rPr lang="en-GB" altLang="en-US" sz="2000" dirty="0" err="1">
                <a:latin typeface="SassoonCRInfantMedium" panose="02000603020000020003" pitchFamily="2" charset="0"/>
              </a:rPr>
              <a:t>Rockstars</a:t>
            </a:r>
            <a:r>
              <a:rPr lang="en-GB" altLang="en-US" sz="2000" dirty="0">
                <a:latin typeface="SassoonCRInfantMedium" panose="02000603020000020003" pitchFamily="2" charset="0"/>
              </a:rPr>
              <a:t> practise.  Your child has log on details sent home with them in their Reading Records.</a:t>
            </a:r>
          </a:p>
          <a:p>
            <a:pPr>
              <a:defRPr/>
            </a:pPr>
            <a:r>
              <a:rPr lang="en-GB" altLang="en-US" sz="2000" dirty="0">
                <a:latin typeface="SassoonCRInfantMedium" panose="02000603020000020003" pitchFamily="2" charset="0"/>
              </a:rPr>
              <a:t>Look at maths opportunities in the real world – money, time, measures …</a:t>
            </a:r>
          </a:p>
        </p:txBody>
      </p:sp>
      <p:pic>
        <p:nvPicPr>
          <p:cNvPr id="922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362" y="2792016"/>
            <a:ext cx="2268734" cy="936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3" descr="Image result for part whole mod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0395" y="2592152"/>
            <a:ext cx="1469497" cy="1335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2348880"/>
            <a:ext cx="1470025" cy="182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dirty="0">
                <a:solidFill>
                  <a:srgbClr val="000000"/>
                </a:solidFill>
                <a:latin typeface="SassoonCRInfantMedium" pitchFamily="2" charset="0"/>
              </a:rPr>
              <a:t>How we support learning in Writing</a:t>
            </a:r>
            <a:endParaRPr lang="en-GB" altLang="en-US" sz="3600" dirty="0">
              <a:latin typeface="SassoonCRInfantMedium" pitchFamily="2" charset="0"/>
            </a:endParaRPr>
          </a:p>
        </p:txBody>
      </p:sp>
      <p:sp>
        <p:nvSpPr>
          <p:cNvPr id="11267" name="Content Placeholder 2"/>
          <p:cNvSpPr>
            <a:spLocks noGrp="1"/>
          </p:cNvSpPr>
          <p:nvPr>
            <p:ph idx="1"/>
          </p:nvPr>
        </p:nvSpPr>
        <p:spPr>
          <a:xfrm>
            <a:off x="468313" y="1196975"/>
            <a:ext cx="8229600" cy="4525963"/>
          </a:xfrm>
        </p:spPr>
        <p:txBody>
          <a:bodyPr/>
          <a:lstStyle/>
          <a:p>
            <a:r>
              <a:rPr lang="en-GB" altLang="en-US" sz="2000">
                <a:latin typeface="SassoonCRInfantMedium" pitchFamily="2" charset="0"/>
              </a:rPr>
              <a:t>Engaging with talk, drama and creative tasks</a:t>
            </a:r>
          </a:p>
          <a:p>
            <a:r>
              <a:rPr lang="en-GB" altLang="en-US" sz="2000">
                <a:latin typeface="SassoonCRInfantMedium" pitchFamily="2" charset="0"/>
              </a:rPr>
              <a:t>High quality books</a:t>
            </a:r>
          </a:p>
          <a:p>
            <a:r>
              <a:rPr lang="en-GB" altLang="en-US" sz="2000">
                <a:latin typeface="SassoonCRInfantMedium" pitchFamily="2" charset="0"/>
              </a:rPr>
              <a:t>Modelling good writing practices</a:t>
            </a:r>
          </a:p>
          <a:p>
            <a:r>
              <a:rPr lang="en-GB" altLang="en-US" sz="2000">
                <a:latin typeface="SassoonCRInfantMedium" pitchFamily="2" charset="0"/>
              </a:rPr>
              <a:t>Giving the children purpose for their writing</a:t>
            </a:r>
          </a:p>
          <a:p>
            <a:r>
              <a:rPr lang="en-GB" altLang="en-US" sz="2000">
                <a:latin typeface="SassoonCRInfantMedium" pitchFamily="2" charset="0"/>
              </a:rPr>
              <a:t>Supporting grammar, spelling and punctuation learning</a:t>
            </a:r>
          </a:p>
        </p:txBody>
      </p:sp>
      <p:pic>
        <p:nvPicPr>
          <p:cNvPr id="11268" name="Picture 5" descr="C:\Users\amiddleton3.202\AppData\Local\Microsoft\Windows\Temporary Internet Files\Content.IE5\EYPLURCM\pencil-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6631" y="980728"/>
            <a:ext cx="158432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544" y="3591780"/>
            <a:ext cx="9144000" cy="2185214"/>
          </a:xfrm>
          <a:prstGeom prst="rect">
            <a:avLst/>
          </a:prstGeom>
        </p:spPr>
        <p:txBody>
          <a:bodyPr lIns="91440" tIns="45720" rIns="91440" bIns="45720" anchor="t">
            <a:spAutoFit/>
          </a:bodyPr>
          <a:lstStyle/>
          <a:p>
            <a:pPr eaLnBrk="1" hangingPunct="1">
              <a:defRPr/>
            </a:pPr>
            <a:r>
              <a:rPr lang="en-GB" altLang="en-US" sz="3600" dirty="0">
                <a:solidFill>
                  <a:srgbClr val="000000"/>
                </a:solidFill>
                <a:latin typeface="SassoonCRInfantMedium" pitchFamily="2" charset="0"/>
              </a:rPr>
              <a:t>  How you can support learning in Writing</a:t>
            </a:r>
          </a:p>
          <a:p>
            <a:pPr marL="342900" indent="-342900" eaLnBrk="1" hangingPunct="1">
              <a:buFont typeface="Arial" panose="020B0604020202020204" pitchFamily="34" charset="0"/>
              <a:buChar char="•"/>
              <a:defRPr/>
            </a:pPr>
            <a:r>
              <a:rPr lang="en-GB" sz="2000" dirty="0">
                <a:solidFill>
                  <a:srgbClr val="000000"/>
                </a:solidFill>
                <a:latin typeface="SassoonCRInfantMedium"/>
              </a:rPr>
              <a:t>Support spelling homework – These will be given to your child on a Friday and tested the following  Wednesday.  </a:t>
            </a:r>
            <a:br>
              <a:rPr lang="en-GB" sz="2000" dirty="0">
                <a:latin typeface="SassoonCRInfantMedium" pitchFamily="2" charset="0"/>
              </a:rPr>
            </a:br>
            <a:endParaRPr lang="en-GB" sz="2000" dirty="0">
              <a:solidFill>
                <a:srgbClr val="000000"/>
              </a:solidFill>
              <a:latin typeface="SassoonCRInfantMedium" pitchFamily="2" charset="0"/>
            </a:endParaRPr>
          </a:p>
          <a:p>
            <a:pPr marL="342900" indent="-342900" eaLnBrk="1" hangingPunct="1">
              <a:buFont typeface="Arial" panose="020B0604020202020204" pitchFamily="34" charset="0"/>
              <a:buChar char="•"/>
              <a:defRPr/>
            </a:pPr>
            <a:r>
              <a:rPr lang="en-GB" sz="2000" dirty="0">
                <a:solidFill>
                  <a:srgbClr val="000000"/>
                </a:solidFill>
                <a:latin typeface="SassoonCRInfantMedium" pitchFamily="2" charset="0"/>
              </a:rPr>
              <a:t>Encourage pencil grip, good seating and writing at home e.g. thank you letters after a birthday </a:t>
            </a:r>
            <a:endParaRPr lang="en-GB" sz="2000" dirty="0">
              <a:latin typeface="SassoonCRInfantMedium" panose="02000603020000020003" pitchFamily="2" charset="0"/>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dirty="0">
                <a:solidFill>
                  <a:srgbClr val="000000"/>
                </a:solidFill>
                <a:latin typeface="SassoonCRInfantMedium"/>
              </a:rPr>
              <a:t>How we support learning in across the curriculum</a:t>
            </a:r>
            <a:endParaRPr lang="en-GB" altLang="en-US" sz="3600" dirty="0">
              <a:latin typeface="SassoonCRInfantMedium"/>
            </a:endParaRPr>
          </a:p>
        </p:txBody>
      </p:sp>
      <p:sp>
        <p:nvSpPr>
          <p:cNvPr id="11267" name="Content Placeholder 2"/>
          <p:cNvSpPr>
            <a:spLocks noGrp="1"/>
          </p:cNvSpPr>
          <p:nvPr>
            <p:ph idx="1"/>
          </p:nvPr>
        </p:nvSpPr>
        <p:spPr>
          <a:xfrm>
            <a:off x="458460" y="1443311"/>
            <a:ext cx="8229600" cy="4525963"/>
          </a:xfrm>
        </p:spPr>
        <p:txBody>
          <a:bodyPr/>
          <a:lstStyle/>
          <a:p>
            <a:r>
              <a:rPr lang="en-GB" altLang="en-US" sz="2000" dirty="0">
                <a:latin typeface="SassoonCRInfantMedium"/>
              </a:rPr>
              <a:t>We use KAPOW</a:t>
            </a:r>
            <a:endParaRPr lang="en-GB" altLang="en-US" sz="2000" dirty="0">
              <a:latin typeface="SassoonCRInfantMedium"/>
              <a:cs typeface="Arial"/>
            </a:endParaRPr>
          </a:p>
          <a:p>
            <a:r>
              <a:rPr lang="en-GB" altLang="en-US" sz="2000" dirty="0">
                <a:latin typeface="SassoonCRInfantMedium"/>
              </a:rPr>
              <a:t>Subjects are taught discreetly- Science, History, Art..</a:t>
            </a:r>
          </a:p>
          <a:p>
            <a:r>
              <a:rPr lang="en-GB" altLang="en-US" sz="2000" dirty="0">
                <a:latin typeface="SassoonCRInfantMedium"/>
              </a:rPr>
              <a:t>Lessons are delivered through a range of mediums including practical tasks, Singing, role play, construction, debate, research and experimentation.</a:t>
            </a:r>
            <a:endParaRPr lang="en-GB" dirty="0">
              <a:cs typeface="Arial"/>
            </a:endParaRPr>
          </a:p>
        </p:txBody>
      </p:sp>
      <p:sp>
        <p:nvSpPr>
          <p:cNvPr id="2" name="Rectangle 1"/>
          <p:cNvSpPr/>
          <p:nvPr/>
        </p:nvSpPr>
        <p:spPr>
          <a:xfrm>
            <a:off x="26544" y="3591780"/>
            <a:ext cx="9144000" cy="2800767"/>
          </a:xfrm>
          <a:prstGeom prst="rect">
            <a:avLst/>
          </a:prstGeom>
        </p:spPr>
        <p:txBody>
          <a:bodyPr lIns="91440" tIns="45720" rIns="91440" bIns="45720" anchor="t">
            <a:spAutoFit/>
          </a:bodyPr>
          <a:lstStyle/>
          <a:p>
            <a:pPr eaLnBrk="1" hangingPunct="1">
              <a:defRPr/>
            </a:pPr>
            <a:r>
              <a:rPr lang="en-GB" altLang="en-US" sz="3600" dirty="0">
                <a:solidFill>
                  <a:srgbClr val="000000"/>
                </a:solidFill>
                <a:latin typeface="SassoonCRInfantMedium"/>
              </a:rPr>
              <a:t>  How you can support wider learning </a:t>
            </a:r>
          </a:p>
          <a:p>
            <a:pPr marL="342900" indent="-342900" eaLnBrk="1" hangingPunct="1">
              <a:buFont typeface="Arial" panose="020B0604020202020204" pitchFamily="34" charset="0"/>
              <a:buChar char="•"/>
              <a:defRPr/>
            </a:pPr>
            <a:r>
              <a:rPr lang="en-GB" sz="2000" dirty="0">
                <a:solidFill>
                  <a:srgbClr val="000000"/>
                </a:solidFill>
                <a:latin typeface="SassoonCRInfantMedium"/>
              </a:rPr>
              <a:t>Ask your child about their learning when you collect them. </a:t>
            </a:r>
            <a:endParaRPr lang="en-GB" sz="2000" dirty="0">
              <a:latin typeface="SassoonCRInfantMedium" pitchFamily="2" charset="0"/>
            </a:endParaRPr>
          </a:p>
          <a:p>
            <a:pPr marL="342900" indent="-342900" eaLnBrk="1" hangingPunct="1">
              <a:buFont typeface="Arial" panose="020B0604020202020204" pitchFamily="34" charset="0"/>
              <a:buChar char="•"/>
              <a:defRPr/>
            </a:pPr>
            <a:r>
              <a:rPr lang="en-GB" sz="2000" dirty="0">
                <a:solidFill>
                  <a:srgbClr val="000000"/>
                </a:solidFill>
                <a:latin typeface="SassoonCRInfantMedium"/>
              </a:rPr>
              <a:t>Encourage wider enrichment such as a visit to a key place of interest e.g. the Box, the Hoe, </a:t>
            </a:r>
          </a:p>
          <a:p>
            <a:pPr marL="342900" indent="-342900">
              <a:buFont typeface="Arial" panose="020B0604020202020204" pitchFamily="34" charset="0"/>
              <a:buChar char="•"/>
              <a:defRPr/>
            </a:pPr>
            <a:r>
              <a:rPr lang="en-GB" sz="2000" dirty="0">
                <a:solidFill>
                  <a:srgbClr val="000000"/>
                </a:solidFill>
                <a:latin typeface="SassoonCRInfantMedium"/>
              </a:rPr>
              <a:t>Follow their lead- your child might enjoy crafting at home, reading widely about areas of interest, making things, drawing things, being active outside</a:t>
            </a:r>
          </a:p>
          <a:p>
            <a:pPr marL="342900" indent="-342900">
              <a:buFont typeface="Arial" panose="020B0604020202020204" pitchFamily="34" charset="0"/>
              <a:buChar char="•"/>
              <a:defRPr/>
            </a:pPr>
            <a:r>
              <a:rPr lang="en-GB" sz="2000" dirty="0">
                <a:latin typeface="SassoonCRInfantMedium"/>
              </a:rPr>
              <a:t>Encourage them to try to explore new things, new tastes and new hobbies/experiences</a:t>
            </a:r>
          </a:p>
        </p:txBody>
      </p:sp>
    </p:spTree>
    <p:extLst>
      <p:ext uri="{BB962C8B-B14F-4D97-AF65-F5344CB8AC3E}">
        <p14:creationId xmlns:p14="http://schemas.microsoft.com/office/powerpoint/2010/main" val="107178569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5797296" cy="891540"/>
          </a:xfrm>
        </p:spPr>
        <p:txBody>
          <a:bodyPr/>
          <a:lstStyle/>
          <a:p>
            <a:r>
              <a:rPr lang="en-GB" dirty="0"/>
              <a:t>Day to day</a:t>
            </a:r>
          </a:p>
        </p:txBody>
      </p:sp>
      <p:pic>
        <p:nvPicPr>
          <p:cNvPr id="4" name="Picture 3">
            <a:extLst>
              <a:ext uri="{FF2B5EF4-FFF2-40B4-BE49-F238E27FC236}">
                <a16:creationId xmlns:a16="http://schemas.microsoft.com/office/drawing/2014/main" id="{C7A10433-FFFF-4921-2857-B577DA18CADE}"/>
              </a:ext>
            </a:extLst>
          </p:cNvPr>
          <p:cNvPicPr>
            <a:picLocks noChangeAspect="1"/>
          </p:cNvPicPr>
          <p:nvPr/>
        </p:nvPicPr>
        <p:blipFill>
          <a:blip r:embed="rId2"/>
          <a:stretch>
            <a:fillRect/>
          </a:stretch>
        </p:blipFill>
        <p:spPr>
          <a:xfrm>
            <a:off x="1846436" y="807071"/>
            <a:ext cx="5451128" cy="6050929"/>
          </a:xfrm>
          <a:prstGeom prst="rect">
            <a:avLst/>
          </a:prstGeom>
        </p:spPr>
      </p:pic>
    </p:spTree>
    <p:extLst>
      <p:ext uri="{BB962C8B-B14F-4D97-AF65-F5344CB8AC3E}">
        <p14:creationId xmlns:p14="http://schemas.microsoft.com/office/powerpoint/2010/main" val="247667085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3352" y="857250"/>
            <a:ext cx="5797296" cy="891540"/>
          </a:xfrm>
        </p:spPr>
        <p:txBody>
          <a:bodyPr/>
          <a:lstStyle/>
          <a:p>
            <a:r>
              <a:rPr lang="en-GB" dirty="0"/>
              <a:t>The Year Ahead</a:t>
            </a:r>
          </a:p>
        </p:txBody>
      </p:sp>
      <p:sp>
        <p:nvSpPr>
          <p:cNvPr id="5" name="Content Placeholder 2">
            <a:extLst>
              <a:ext uri="{FF2B5EF4-FFF2-40B4-BE49-F238E27FC236}">
                <a16:creationId xmlns:a16="http://schemas.microsoft.com/office/drawing/2014/main" id="{5D06C8DF-3B34-8809-347F-932825251BAF}"/>
              </a:ext>
            </a:extLst>
          </p:cNvPr>
          <p:cNvSpPr>
            <a:spLocks noGrp="1"/>
          </p:cNvSpPr>
          <p:nvPr>
            <p:ph idx="1"/>
          </p:nvPr>
        </p:nvSpPr>
        <p:spPr>
          <a:xfrm>
            <a:off x="457200" y="2073166"/>
            <a:ext cx="8229600" cy="4525963"/>
          </a:xfrm>
        </p:spPr>
        <p:txBody>
          <a:bodyPr/>
          <a:lstStyle/>
          <a:p>
            <a:r>
              <a:rPr lang="en-GB" dirty="0"/>
              <a:t>Pedestrian training in the Autumn term</a:t>
            </a:r>
          </a:p>
          <a:p>
            <a:r>
              <a:rPr lang="en-GB" dirty="0"/>
              <a:t>Paignton Zoo on the 18</a:t>
            </a:r>
            <a:r>
              <a:rPr lang="en-GB" baseline="30000" dirty="0"/>
              <a:t>th</a:t>
            </a:r>
            <a:r>
              <a:rPr lang="en-GB" dirty="0"/>
              <a:t> October 2024</a:t>
            </a:r>
          </a:p>
          <a:p>
            <a:r>
              <a:rPr lang="en-GB" dirty="0"/>
              <a:t>Local trips</a:t>
            </a:r>
          </a:p>
          <a:p>
            <a:r>
              <a:rPr lang="en-GB" dirty="0"/>
              <a:t>Fire Safety Training</a:t>
            </a:r>
          </a:p>
          <a:p>
            <a:endParaRPr lang="en-GB" dirty="0"/>
          </a:p>
        </p:txBody>
      </p:sp>
    </p:spTree>
    <p:extLst>
      <p:ext uri="{BB962C8B-B14F-4D97-AF65-F5344CB8AC3E}">
        <p14:creationId xmlns:p14="http://schemas.microsoft.com/office/powerpoint/2010/main" val="3959086560"/>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Assessments </a:t>
            </a:r>
          </a:p>
        </p:txBody>
      </p:sp>
      <p:sp>
        <p:nvSpPr>
          <p:cNvPr id="3" name="Content Placeholder 2"/>
          <p:cNvSpPr>
            <a:spLocks noGrp="1"/>
          </p:cNvSpPr>
          <p:nvPr>
            <p:ph idx="1"/>
          </p:nvPr>
        </p:nvSpPr>
        <p:spPr>
          <a:xfrm>
            <a:off x="1228932" y="2328395"/>
            <a:ext cx="7055869" cy="3991781"/>
          </a:xfrm>
        </p:spPr>
        <p:txBody>
          <a:bodyPr/>
          <a:lstStyle/>
          <a:p>
            <a:r>
              <a:rPr lang="en-GB" dirty="0"/>
              <a:t>We will contact you throughout the year to share your children’s results and advice on how to help your child at home.</a:t>
            </a:r>
          </a:p>
          <a:p>
            <a:r>
              <a:rPr lang="en-GB" dirty="0"/>
              <a:t>Children are assessed every term in </a:t>
            </a:r>
            <a:r>
              <a:rPr lang="en-GB"/>
              <a:t>Writing, Reading and Maths</a:t>
            </a:r>
            <a:endParaRPr lang="en-GB" dirty="0"/>
          </a:p>
          <a:p>
            <a:r>
              <a:rPr lang="en-GB" dirty="0"/>
              <a:t>Phonics is assessed every 6 weeks.</a:t>
            </a:r>
            <a:br>
              <a:rPr lang="en-GB" dirty="0"/>
            </a:br>
            <a:br>
              <a:rPr lang="en-GB" dirty="0"/>
            </a:br>
            <a:endParaRPr lang="en-GB">
              <a:cs typeface="Arial"/>
            </a:endParaRPr>
          </a:p>
        </p:txBody>
      </p:sp>
      <p:pic>
        <p:nvPicPr>
          <p:cNvPr id="1026" name="Picture 2" descr="Free Students Testing Cliparts, Download Free Students Testing Cliparts png  images, Free ClipArts on Clipart Library">
            <a:extLst>
              <a:ext uri="{FF2B5EF4-FFF2-40B4-BE49-F238E27FC236}">
                <a16:creationId xmlns:a16="http://schemas.microsoft.com/office/drawing/2014/main" id="{A52CC7A9-7D26-479A-86FF-973FAEB088D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1779" y="323660"/>
            <a:ext cx="2156955" cy="182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570904"/>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79388" y="274638"/>
            <a:ext cx="8507412" cy="1143000"/>
          </a:xfrm>
        </p:spPr>
        <p:txBody>
          <a:bodyPr/>
          <a:lstStyle/>
          <a:p>
            <a:pPr eaLnBrk="1" hangingPunct="1"/>
            <a:r>
              <a:rPr lang="en-GB" altLang="en-US" sz="4000">
                <a:latin typeface="SassoonCRInfantMedium" pitchFamily="2" charset="0"/>
              </a:rPr>
              <a:t>How to help at home </a:t>
            </a:r>
          </a:p>
        </p:txBody>
      </p:sp>
      <p:sp>
        <p:nvSpPr>
          <p:cNvPr id="12291" name="Rectangle 3"/>
          <p:cNvSpPr>
            <a:spLocks noGrp="1" noChangeArrowheads="1"/>
          </p:cNvSpPr>
          <p:nvPr>
            <p:ph type="body" idx="1"/>
          </p:nvPr>
        </p:nvSpPr>
        <p:spPr/>
        <p:txBody>
          <a:bodyPr/>
          <a:lstStyle/>
          <a:p>
            <a:pPr eaLnBrk="1" hangingPunct="1">
              <a:lnSpc>
                <a:spcPct val="90000"/>
              </a:lnSpc>
            </a:pPr>
            <a:r>
              <a:rPr lang="en-GB" altLang="en-US" sz="2400" b="1" dirty="0">
                <a:latin typeface="SassoonCRInfantMedium" pitchFamily="2" charset="0"/>
              </a:rPr>
              <a:t>School readiness </a:t>
            </a:r>
            <a:r>
              <a:rPr lang="en-GB" altLang="en-US" sz="2400" dirty="0">
                <a:latin typeface="SassoonCRInfantMedium" pitchFamily="2" charset="0"/>
              </a:rPr>
              <a:t>– good night’s sleep, healthy breakfast, calm journey to school, arrive at school on time</a:t>
            </a:r>
            <a:br>
              <a:rPr lang="en-GB" altLang="en-US" sz="2400" dirty="0">
                <a:latin typeface="SassoonCRInfantMedium" pitchFamily="2" charset="0"/>
              </a:rPr>
            </a:br>
            <a:br>
              <a:rPr lang="en-GB" altLang="en-US" sz="2400" dirty="0">
                <a:latin typeface="SassoonCRInfantMedium" pitchFamily="2" charset="0"/>
              </a:rPr>
            </a:br>
            <a:r>
              <a:rPr lang="en-GB" altLang="en-US" sz="2400" dirty="0">
                <a:latin typeface="SassoonCRInfantMedium" pitchFamily="2" charset="0"/>
              </a:rPr>
              <a:t>Healthy snacks &amp; water (no juice or squash please!).  Water bottles are the children’s responsibility, as with other equipment they can get broken – please name.</a:t>
            </a:r>
          </a:p>
          <a:p>
            <a:pPr eaLnBrk="1" hangingPunct="1">
              <a:lnSpc>
                <a:spcPct val="90000"/>
              </a:lnSpc>
            </a:pPr>
            <a:endParaRPr lang="en-GB" altLang="en-US" sz="2400" dirty="0">
              <a:latin typeface="SassoonCRInfantMedium" pitchFamily="2" charset="0"/>
            </a:endParaRPr>
          </a:p>
          <a:p>
            <a:pPr eaLnBrk="1" hangingPunct="1">
              <a:lnSpc>
                <a:spcPct val="90000"/>
              </a:lnSpc>
            </a:pPr>
            <a:r>
              <a:rPr lang="en-GB" altLang="en-US" sz="2400" b="1" dirty="0">
                <a:latin typeface="SassoonCRInfantMedium" pitchFamily="2" charset="0"/>
              </a:rPr>
              <a:t>Homework:</a:t>
            </a:r>
          </a:p>
          <a:p>
            <a:pPr eaLnBrk="1" hangingPunct="1">
              <a:lnSpc>
                <a:spcPct val="90000"/>
              </a:lnSpc>
              <a:buFontTx/>
              <a:buChar char="-"/>
            </a:pPr>
            <a:r>
              <a:rPr lang="en-GB" altLang="en-US" sz="2400" dirty="0">
                <a:latin typeface="SassoonCRInfantMedium" pitchFamily="2" charset="0"/>
              </a:rPr>
              <a:t>Times Table Rock Stars</a:t>
            </a:r>
          </a:p>
          <a:p>
            <a:pPr eaLnBrk="1" hangingPunct="1">
              <a:lnSpc>
                <a:spcPct val="90000"/>
              </a:lnSpc>
              <a:buFontTx/>
              <a:buChar char="-"/>
            </a:pPr>
            <a:r>
              <a:rPr lang="en-GB" altLang="en-US" sz="2400" dirty="0">
                <a:latin typeface="SassoonCRInfantMedium" pitchFamily="2" charset="0"/>
              </a:rPr>
              <a:t>Spelling </a:t>
            </a:r>
          </a:p>
          <a:p>
            <a:pPr marL="0" indent="0" eaLnBrk="1" hangingPunct="1">
              <a:lnSpc>
                <a:spcPct val="90000"/>
              </a:lnSpc>
              <a:buNone/>
            </a:pPr>
            <a:r>
              <a:rPr lang="en-GB" altLang="en-US" sz="2400" dirty="0">
                <a:latin typeface="SassoonCRInfantMedium" pitchFamily="2" charset="0"/>
              </a:rPr>
              <a:t>-   Daily reading </a:t>
            </a:r>
            <a:endParaRPr lang="en-GB" altLang="en-US" sz="2400" dirty="0">
              <a:latin typeface="Comic Sans MS" panose="030F0702030302020204" pitchFamily="66" charset="0"/>
            </a:endParaRPr>
          </a:p>
        </p:txBody>
      </p:sp>
      <p:pic>
        <p:nvPicPr>
          <p:cNvPr id="12300" name="Picture 12" descr="KSA students battle in TT Rockstars Times Tables Challenge - Kettering  Science Academ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9745" y="3293887"/>
            <a:ext cx="1588434" cy="1588434"/>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Glen Cove Students Are 'Un-Bee-Lievable' At Spelling | Glen Cove Record  Pil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4346575"/>
            <a:ext cx="2333625" cy="19621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j039816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55681" y="5001536"/>
            <a:ext cx="2067719" cy="187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Rewards</a:t>
            </a:r>
          </a:p>
        </p:txBody>
      </p:sp>
      <p:sp>
        <p:nvSpPr>
          <p:cNvPr id="3" name="Content Placeholder 2"/>
          <p:cNvSpPr>
            <a:spLocks noGrp="1"/>
          </p:cNvSpPr>
          <p:nvPr>
            <p:ph idx="1"/>
          </p:nvPr>
        </p:nvSpPr>
        <p:spPr/>
        <p:txBody>
          <a:bodyPr/>
          <a:lstStyle/>
          <a:p>
            <a:r>
              <a:rPr lang="en-GB" dirty="0"/>
              <a:t>Reading stars</a:t>
            </a:r>
          </a:p>
          <a:p>
            <a:r>
              <a:rPr lang="en-GB" dirty="0"/>
              <a:t>Class dojos</a:t>
            </a:r>
          </a:p>
          <a:p>
            <a:r>
              <a:rPr lang="en-GB" dirty="0"/>
              <a:t>Golden tickets</a:t>
            </a:r>
          </a:p>
          <a:p>
            <a:r>
              <a:rPr lang="en-GB" dirty="0"/>
              <a:t>Star of the Week</a:t>
            </a:r>
          </a:p>
          <a:p>
            <a:r>
              <a:rPr lang="en-GB" dirty="0"/>
              <a:t>Superstar Cup</a:t>
            </a:r>
          </a:p>
        </p:txBody>
      </p:sp>
      <p:pic>
        <p:nvPicPr>
          <p:cNvPr id="4" name="Picture 3"/>
          <p:cNvPicPr>
            <a:picLocks noChangeAspect="1"/>
          </p:cNvPicPr>
          <p:nvPr/>
        </p:nvPicPr>
        <p:blipFill>
          <a:blip r:embed="rId2"/>
          <a:stretch>
            <a:fillRect/>
          </a:stretch>
        </p:blipFill>
        <p:spPr>
          <a:xfrm>
            <a:off x="4556452" y="1600200"/>
            <a:ext cx="2398144" cy="1830909"/>
          </a:xfrm>
          <a:prstGeom prst="rect">
            <a:avLst/>
          </a:prstGeom>
        </p:spPr>
      </p:pic>
      <p:pic>
        <p:nvPicPr>
          <p:cNvPr id="39938" name="Picture 2" descr="CLASS DOJO – D Main – Lincoln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1702" y="2924944"/>
            <a:ext cx="2312848" cy="2312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46870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Grp="1" noChangeAspect="1" noChangeArrowheads="1"/>
          </p:cNvPicPr>
          <p:nvPr>
            <p:ph type="body" idx="1"/>
          </p:nvPr>
        </p:nvPicPr>
        <p:blipFill>
          <a:blip r:embed="rId5">
            <a:extLst>
              <a:ext uri="{28A0092B-C50C-407E-A947-70E740481C1C}">
                <a14:useLocalDpi xmlns:a14="http://schemas.microsoft.com/office/drawing/2010/main" val="0"/>
              </a:ext>
            </a:extLst>
          </a:blip>
          <a:srcRect/>
          <a:stretch>
            <a:fillRect/>
          </a:stretch>
        </p:blipFill>
        <p:spPr>
          <a:xfrm>
            <a:off x="3525838" y="1452563"/>
            <a:ext cx="2482850" cy="4525962"/>
          </a:xfrm>
        </p:spPr>
      </p:pic>
      <p:sp>
        <p:nvSpPr>
          <p:cNvPr id="14339" name="Title 1"/>
          <p:cNvSpPr>
            <a:spLocks noGrp="1"/>
          </p:cNvSpPr>
          <p:nvPr>
            <p:ph type="title"/>
          </p:nvPr>
        </p:nvSpPr>
        <p:spPr/>
        <p:txBody>
          <a:bodyPr/>
          <a:lstStyle/>
          <a:p>
            <a:r>
              <a:rPr lang="en-GB" altLang="en-US"/>
              <a:t>How to contact your child’s teacher</a:t>
            </a:r>
          </a:p>
        </p:txBody>
      </p:sp>
      <p:sp>
        <p:nvSpPr>
          <p:cNvPr id="14340" name="TextBox 5"/>
          <p:cNvSpPr txBox="1">
            <a:spLocks noChangeArrowheads="1"/>
          </p:cNvSpPr>
          <p:nvPr/>
        </p:nvSpPr>
        <p:spPr bwMode="auto">
          <a:xfrm>
            <a:off x="395288" y="1268413"/>
            <a:ext cx="3313112"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400"/>
              <a:t>If you need to get a message to the class teacher during the school day – EG: changing the person collecting your child from school - please contact the school office.</a:t>
            </a:r>
          </a:p>
          <a:p>
            <a:pPr>
              <a:spcBef>
                <a:spcPct val="0"/>
              </a:spcBef>
              <a:buFontTx/>
              <a:buNone/>
            </a:pPr>
            <a:r>
              <a:rPr lang="en-GB" altLang="en-US" sz="2400" b="1"/>
              <a:t>(Please avoid ringing between 8:30 and 9:30 am, as this is their busiest time.) </a:t>
            </a:r>
          </a:p>
        </p:txBody>
      </p:sp>
      <p:sp>
        <p:nvSpPr>
          <p:cNvPr id="14341" name="TextBox 6"/>
          <p:cNvSpPr txBox="1">
            <a:spLocks noChangeArrowheads="1"/>
          </p:cNvSpPr>
          <p:nvPr/>
        </p:nvSpPr>
        <p:spPr bwMode="auto">
          <a:xfrm>
            <a:off x="6011863" y="1268413"/>
            <a:ext cx="27368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400" dirty="0"/>
              <a:t>If you need to ask a question or inform your child’s teacher about something, please email your child’s teacher directly.  </a:t>
            </a:r>
          </a:p>
          <a:p>
            <a:pPr>
              <a:spcBef>
                <a:spcPct val="0"/>
              </a:spcBef>
              <a:buFontTx/>
              <a:buNone/>
            </a:pPr>
            <a:r>
              <a:rPr lang="en-GB" altLang="en-US" sz="2400" dirty="0"/>
              <a:t>Teachers will pick up their emails after school and respond to you accordingly.</a:t>
            </a:r>
          </a:p>
        </p:txBody>
      </p:sp>
      <p:sp>
        <p:nvSpPr>
          <p:cNvPr id="2" name="SMARTInkShape-1">
            <a:extLst>
              <a:ext uri="{FF2B5EF4-FFF2-40B4-BE49-F238E27FC236}">
                <a16:creationId xmlns:a16="http://schemas.microsoft.com/office/drawing/2014/main" id="{A780EF12-5E70-8D52-7302-DC9F32035274}"/>
              </a:ext>
            </a:extLst>
          </p:cNvPr>
          <p:cNvSpPr/>
          <p:nvPr>
            <p:custDataLst>
              <p:tags r:id="rId1"/>
            </p:custDataLst>
          </p:nvPr>
        </p:nvSpPr>
        <p:spPr>
          <a:xfrm>
            <a:off x="8375651" y="5575300"/>
            <a:ext cx="7938" cy="1"/>
          </a:xfrm>
          <a:custGeom>
            <a:avLst/>
            <a:gdLst/>
            <a:ahLst/>
            <a:cxnLst/>
            <a:rect l="0" t="0" r="0" b="0"/>
            <a:pathLst>
              <a:path w="7938" h="1">
                <a:moveTo>
                  <a:pt x="0" y="0"/>
                </a:moveTo>
                <a:lnTo>
                  <a:pt x="0" y="0"/>
                </a:lnTo>
                <a:lnTo>
                  <a:pt x="7937"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 name="SMARTInkShape-2">
            <a:extLst>
              <a:ext uri="{FF2B5EF4-FFF2-40B4-BE49-F238E27FC236}">
                <a16:creationId xmlns:a16="http://schemas.microsoft.com/office/drawing/2014/main" id="{881742B7-DDE8-3E20-88AA-8410975ACDBC}"/>
              </a:ext>
            </a:extLst>
          </p:cNvPr>
          <p:cNvSpPr/>
          <p:nvPr>
            <p:custDataLst>
              <p:tags r:id="rId2"/>
            </p:custDataLst>
          </p:nvPr>
        </p:nvSpPr>
        <p:spPr>
          <a:xfrm>
            <a:off x="8077200" y="6813550"/>
            <a:ext cx="7939" cy="1"/>
          </a:xfrm>
          <a:custGeom>
            <a:avLst/>
            <a:gdLst/>
            <a:ahLst/>
            <a:cxnLst/>
            <a:rect l="0" t="0" r="0" b="0"/>
            <a:pathLst>
              <a:path w="7939" h="1">
                <a:moveTo>
                  <a:pt x="0" y="0"/>
                </a:moveTo>
                <a:lnTo>
                  <a:pt x="0" y="0"/>
                </a:lnTo>
                <a:lnTo>
                  <a:pt x="7938" y="0"/>
                </a:lnTo>
              </a:path>
            </a:pathLst>
          </a:custGeom>
          <a:ln w="19050">
            <a:solidFill>
              <a:srgbClr val="0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 for coming </a:t>
            </a:r>
            <a:r>
              <a:rPr lang="en-GB" dirty="0">
                <a:sym typeface="Wingdings" panose="05000000000000000000" pitchFamily="2" charset="2"/>
              </a:rPr>
              <a:t></a:t>
            </a:r>
            <a:endParaRPr lang="en-GB" dirty="0"/>
          </a:p>
        </p:txBody>
      </p:sp>
      <p:sp>
        <p:nvSpPr>
          <p:cNvPr id="3" name="Content Placeholder 2"/>
          <p:cNvSpPr>
            <a:spLocks noGrp="1"/>
          </p:cNvSpPr>
          <p:nvPr>
            <p:ph idx="1"/>
          </p:nvPr>
        </p:nvSpPr>
        <p:spPr/>
        <p:txBody>
          <a:bodyPr/>
          <a:lstStyle/>
          <a:p>
            <a:pPr marL="0" indent="0" algn="ctr">
              <a:buNone/>
            </a:pPr>
            <a:r>
              <a:rPr lang="en-GB" dirty="0"/>
              <a:t>Any questions?</a:t>
            </a:r>
          </a:p>
        </p:txBody>
      </p:sp>
      <p:pic>
        <p:nvPicPr>
          <p:cNvPr id="4" name="Picture 2" descr="Hand drawn stickman confused with speech bubble question mark. Simple  outline curious doodle icon clipart. For question support clipart Stock  Vector Image &amp; Art - Alamy">
            <a:extLst>
              <a:ext uri="{FF2B5EF4-FFF2-40B4-BE49-F238E27FC236}">
                <a16:creationId xmlns:a16="http://schemas.microsoft.com/office/drawing/2014/main" id="{94794612-53E1-084F-08CA-D47E1BE4B05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8563" r="17440" b="8000"/>
          <a:stretch/>
        </p:blipFill>
        <p:spPr bwMode="auto">
          <a:xfrm>
            <a:off x="3099843" y="2276872"/>
            <a:ext cx="2944313" cy="4525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920861"/>
      </p:ext>
    </p:extLst>
  </p:cSld>
  <p:clrMapOvr>
    <a:masterClrMapping/>
  </p:clrMapOvr>
  <p:transition spd="med"/>
</p:sld>
</file>

<file path=ppt/tags/tag1.xml><?xml version="1.0" encoding="utf-8"?>
<p:tagLst xmlns:a="http://schemas.openxmlformats.org/drawingml/2006/main" xmlns:r="http://schemas.openxmlformats.org/officeDocument/2006/relationships" xmlns:p="http://schemas.openxmlformats.org/presentationml/2006/main">
  <p:tag name="HIGHLIGHTER" val="false"/>
</p:tagLst>
</file>

<file path=ppt/tags/tag2.xml><?xml version="1.0" encoding="utf-8"?>
<p:tagLst xmlns:a="http://schemas.openxmlformats.org/drawingml/2006/main" xmlns:r="http://schemas.openxmlformats.org/officeDocument/2006/relationships" xmlns:p="http://schemas.openxmlformats.org/presentationml/2006/main">
  <p:tag name="HIGHLIGHTER" val="false"/>
</p:tagLst>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d38cca7-f787-4406-bffd-0186c6ba49c6" xsi:nil="true"/>
    <lcf76f155ced4ddcb4097134ff3c332f xmlns="231f32ac-2a83-4c58-a1d0-7277f97bc69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D0876EEE90D6B4A965D78E898F8FBD7" ma:contentTypeVersion="15" ma:contentTypeDescription="Create a new document." ma:contentTypeScope="" ma:versionID="94ab2e5aaa828e1c7e595e6c5504a743">
  <xsd:schema xmlns:xsd="http://www.w3.org/2001/XMLSchema" xmlns:xs="http://www.w3.org/2001/XMLSchema" xmlns:p="http://schemas.microsoft.com/office/2006/metadata/properties" xmlns:ns2="231f32ac-2a83-4c58-a1d0-7277f97bc698" xmlns:ns3="5d38cca7-f787-4406-bffd-0186c6ba49c6" targetNamespace="http://schemas.microsoft.com/office/2006/metadata/properties" ma:root="true" ma:fieldsID="d41c17ef4be3b989040c7eda46fdc317" ns2:_="" ns3:_="">
    <xsd:import namespace="231f32ac-2a83-4c58-a1d0-7277f97bc698"/>
    <xsd:import namespace="5d38cca7-f787-4406-bffd-0186c6ba49c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f32ac-2a83-4c58-a1d0-7277f97bc6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38cca7-f787-4406-bffd-0186c6ba49c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07cfa85-55d1-4027-93e9-0572b3a934ec}" ma:internalName="TaxCatchAll" ma:showField="CatchAllData" ma:web="5d38cca7-f787-4406-bffd-0186c6ba49c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9DE7FC8-7E04-4E4D-9739-62982E2E7B8C}">
  <ds:schemaRefs>
    <ds:schemaRef ds:uri="http://schemas.microsoft.com/office/2006/documentManagement/types"/>
    <ds:schemaRef ds:uri="http://schemas.openxmlformats.org/package/2006/metadata/core-properties"/>
    <ds:schemaRef ds:uri="http://purl.org/dc/dcmitype/"/>
    <ds:schemaRef ds:uri="http://purl.org/dc/terms/"/>
    <ds:schemaRef ds:uri="http://www.w3.org/XML/1998/namespace"/>
    <ds:schemaRef ds:uri="http://schemas.microsoft.com/office/2006/metadata/properties"/>
    <ds:schemaRef ds:uri="http://schemas.microsoft.com/office/infopath/2007/PartnerControls"/>
    <ds:schemaRef ds:uri="5d38cca7-f787-4406-bffd-0186c6ba49c6"/>
    <ds:schemaRef ds:uri="231f32ac-2a83-4c58-a1d0-7277f97bc698"/>
    <ds:schemaRef ds:uri="http://purl.org/dc/elements/1.1/"/>
  </ds:schemaRefs>
</ds:datastoreItem>
</file>

<file path=customXml/itemProps2.xml><?xml version="1.0" encoding="utf-8"?>
<ds:datastoreItem xmlns:ds="http://schemas.openxmlformats.org/officeDocument/2006/customXml" ds:itemID="{83635A7B-4F57-4975-AB74-F41245BE2F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f32ac-2a83-4c58-a1d0-7277f97bc698"/>
    <ds:schemaRef ds:uri="5d38cca7-f787-4406-bffd-0186c6ba49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21A883-B46E-4563-B95A-2D65BE6DEEE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Meet the Parents powerpoint for website SEPT</Template>
  <TotalTime>2659</TotalTime>
  <Words>799</Words>
  <Application>Microsoft Office PowerPoint</Application>
  <PresentationFormat>On-screen Show (4:3)</PresentationFormat>
  <Paragraphs>99</Paragraphs>
  <Slides>14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Comic Sans MS</vt:lpstr>
      <vt:lpstr>SassoonCRInfant</vt:lpstr>
      <vt:lpstr>SassoonCRInfantMedium</vt:lpstr>
      <vt:lpstr>Wingdings</vt:lpstr>
      <vt:lpstr>Default Design</vt:lpstr>
      <vt:lpstr> WELCOME TO STOKE DAMEREL PRIMARY ACADEMY   </vt:lpstr>
      <vt:lpstr>STAFFING The Year 2 classes are:  </vt:lpstr>
      <vt:lpstr>DEVELOPING SKILLS AND ATTITUDES</vt:lpstr>
      <vt:lpstr>How we support learning in Reading</vt:lpstr>
      <vt:lpstr>How we support learning in Mathematics</vt:lpstr>
      <vt:lpstr>How we support learning in Writing</vt:lpstr>
      <vt:lpstr>How we support learning in across the curriculum</vt:lpstr>
      <vt:lpstr>Day to day</vt:lpstr>
      <vt:lpstr>The Year Ahead</vt:lpstr>
      <vt:lpstr>Assessments </vt:lpstr>
      <vt:lpstr>How to help at home </vt:lpstr>
      <vt:lpstr>Rewards</vt:lpstr>
      <vt:lpstr>How to contact your child’s teacher</vt:lpstr>
      <vt:lpstr>Thank you for coming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STOKE DAMEREL PRIMARY ACADEMY  YEAR TWO</dc:title>
  <dc:creator>Gillian Hames</dc:creator>
  <cp:lastModifiedBy>Fiona Brent</cp:lastModifiedBy>
  <cp:revision>83</cp:revision>
  <cp:lastPrinted>2016-07-11T16:20:12Z</cp:lastPrinted>
  <dcterms:created xsi:type="dcterms:W3CDTF">2022-09-27T14:55:09Z</dcterms:created>
  <dcterms:modified xsi:type="dcterms:W3CDTF">2024-09-19T13:01:14Z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0x0101006D0876EEE90D6B4A965D78E898F8FBD7</vt:lpwstr>
  </property>
  <property fmtid="{D5CDD505-2E9C-101B-9397-08002B2CF9AE}" pid="3" name="Order">
    <vt:r8>19200</vt:r8>
  </property>
  <property fmtid="{D5CDD505-2E9C-101B-9397-08002B2CF9AE}" pid="4" name="MediaServiceImageTags">
    <vt:lpwstr/>
  </property>
</Properties>
</file>